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306" r:id="rId4"/>
    <p:sldId id="292" r:id="rId5"/>
    <p:sldId id="305" r:id="rId6"/>
    <p:sldId id="307" r:id="rId7"/>
    <p:sldId id="308" r:id="rId8"/>
    <p:sldId id="309" r:id="rId9"/>
    <p:sldId id="310" r:id="rId10"/>
    <p:sldId id="275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86"/>
    <p:restoredTop sz="94681"/>
  </p:normalViewPr>
  <p:slideViewPr>
    <p:cSldViewPr snapToGrid="0" snapToObjects="1">
      <p:cViewPr varScale="1">
        <p:scale>
          <a:sx n="173" d="100"/>
          <a:sy n="173" d="100"/>
        </p:scale>
        <p:origin x="224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tiff>
</file>

<file path=ppt/media/image14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D4D9B-DBBB-6446-806E-37006ED802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67EA5C-9E68-1346-A230-C18E06532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FB83F-2093-DE48-BF1E-04C344ABE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DADA1-956D-D84D-8010-471F71E05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8BF10-81D7-924C-A235-85C9023EF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52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C5A25-C8BC-B94B-8046-08D91057C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B02534-EFDB-E74B-8EFF-46EE173938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4B463-8BB6-294B-9381-5E9989DFD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B2717-004C-DE42-AE3D-1F7FEDB13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21FF6-F3B3-3949-8093-13745BC9E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800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584030-2F17-B84B-80B6-63B51B6AF8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5BE067-1D30-EA47-9E3F-06CD71E744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714BE-EC7C-3D4D-BB6E-2E0071B70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53DDA-88BD-7B49-9E41-070AD02B9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B1836-D340-CF4C-BB7E-21BE1F9CA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78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685C9-4C12-7E4E-AF45-74F489827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B7CB7-B9D7-9740-8365-B1BC9151F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68BBA-A2AF-5F41-A409-12C3AA377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64EF1-6806-4A4C-9516-359EC2D91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EFB2-DF6C-7541-BB46-3239E48E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947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975CC-8F8F-044C-9F75-483A1FDBF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2C543C-0898-554D-924A-B309F31FF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2B02B-3757-EF49-866E-9028DA423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079DA-57D4-1D49-9A33-D78C3AE82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49E89-5BF0-DF4B-A7DC-C26078230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915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4E2C6-7803-8849-ADD0-6FB1C2C8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634CC-5E42-DA4A-983B-A263E09EC7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7AC5C2-904B-574F-85F9-16DCD8B8FE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5DDB1-F729-BA48-90E5-19D9A0455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CC35B-38C9-9A43-A713-4033F8CD9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1E3DA-3D80-4244-B9F6-7EFB8B0D2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432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1D64-4AB5-2645-B148-D1B0A420D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03926-A933-F542-A2C4-8F69A83CC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13196-5B04-8749-A16A-5D249289F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D09774-519E-9C43-BF61-24725F2C0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525AFD-66C4-6741-87A6-FD9C352574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F411B-DF0C-5241-A11E-48B211403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3B240B-34EE-9E45-BEC2-D6C1C8382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74D07F-46CA-C844-9017-EC0A464A1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946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03D75-555E-1C47-AC2E-091BE3268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C313A3-DB64-A84B-9561-F9C517268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F7F6CA-5BF5-2245-B376-F626A3569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48017-C713-8243-B429-9874836E2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10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1C0990-56B3-AE4F-8112-B96B644DC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B03C7F-1449-E848-BAE7-BDD403023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2AA61-1D8D-6940-B440-588F7FA3B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94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E860-BF2D-9E44-8D25-FC9346541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94F4E-9AAB-9144-9D1D-A19F37425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5B479-E3BB-6246-984E-E36A327DC1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A4DDB5-E977-9C4D-A802-444AF64DC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82000-E6AE-FB44-8C41-41F946998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E37EBE-5D16-3540-AC8A-DF06BAB4C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24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9AF6B-9332-C048-BEA3-0DB9C9E3B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C411C2-8550-AF4F-8FF5-E7D7C91163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43BB8-1627-004F-8BB1-9367818F8B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41BE0-CE6C-3943-8C0A-E2759C330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48F203-EE85-C546-A240-B7FB7099C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0DEA3-2CA0-2F49-9911-230A08DA5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01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8DA664-601E-1348-AAF1-0055B0561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7346D8-DE2F-3146-BC9E-5043EE74D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E7164-397D-7D48-9AA0-A2480396EE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19773-2832-8B41-A9E8-0B0B751BBB61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D468D-8936-F84D-AC86-A4B9165A37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DE67D-F82B-9D49-9D84-C85AA865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1F46A-9D41-F040-8B8F-4B3F4C3E2C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207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hyperlink" Target="mailto:mn367@cam.ac.uk" TargetMode="External"/><Relationship Id="rId10" Type="http://schemas.openxmlformats.org/officeDocument/2006/relationships/image" Target="../media/image7.png"/><Relationship Id="rId4" Type="http://schemas.openxmlformats.org/officeDocument/2006/relationships/hyperlink" Target="mailto:xz289@cam.ac.uk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hyperlink" Target="https://doi.org/10.1261/rna.053959.11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mn367@cam.ac.uk" TargetMode="External"/><Relationship Id="rId5" Type="http://schemas.openxmlformats.org/officeDocument/2006/relationships/hyperlink" Target="mailto:xz289@cam.ac.uk" TargetMode="External"/><Relationship Id="rId4" Type="http://schemas.openxmlformats.org/officeDocument/2006/relationships/hyperlink" Target="mailto:rsh46@cam.ac.uk)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7" Type="http://schemas.openxmlformats.org/officeDocument/2006/relationships/image" Target="../media/image1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em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5742811"/>
            <a:ext cx="12192000" cy="1115189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910" y="217079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1" y="0"/>
            <a:ext cx="12192000" cy="2383971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124580" y="860155"/>
            <a:ext cx="6201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rgbClr val="7030A0"/>
                </a:solidFill>
              </a:rPr>
              <a:t>Placental Bioinformatics Course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3309" y="2797387"/>
            <a:ext cx="2919838" cy="11233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  <a:p>
            <a:r>
              <a:rPr lang="en-GB" dirty="0">
                <a:solidFill>
                  <a:srgbClr val="7030A0"/>
                </a:solidFill>
              </a:rPr>
              <a:t>Twitter:	@</a:t>
            </a:r>
            <a:r>
              <a:rPr lang="en-GB" dirty="0" err="1">
                <a:solidFill>
                  <a:srgbClr val="7030A0"/>
                </a:solidFill>
              </a:rPr>
              <a:t>drrshamilton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45863" y="5863330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46" y="6041571"/>
            <a:ext cx="1629691" cy="5668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027677" y="6463494"/>
            <a:ext cx="21371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Courier" charset="0"/>
                <a:ea typeface="Courier" charset="0"/>
                <a:cs typeface="Courier" charset="0"/>
              </a:rPr>
              <a:t>Version 0.1: 20190619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09596" y="2812129"/>
            <a:ext cx="2797241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C91A72-ED4A-FE4E-B76A-DA6CC9843651}"/>
              </a:ext>
            </a:extLst>
          </p:cNvPr>
          <p:cNvSpPr txBox="1"/>
          <p:nvPr/>
        </p:nvSpPr>
        <p:spPr>
          <a:xfrm>
            <a:off x="8173287" y="2817160"/>
            <a:ext cx="2912720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</a:t>
            </a:r>
            <a:r>
              <a:rPr lang="en-GB" sz="2400" dirty="0" err="1">
                <a:solidFill>
                  <a:srgbClr val="7030A0"/>
                </a:solidFill>
              </a:rPr>
              <a:t>Malwina</a:t>
            </a:r>
            <a:r>
              <a:rPr lang="en-GB" sz="2400" dirty="0">
                <a:solidFill>
                  <a:srgbClr val="7030A0"/>
                </a:solidFill>
              </a:rPr>
              <a:t> </a:t>
            </a:r>
            <a:r>
              <a:rPr lang="en-GB" sz="2400" dirty="0" err="1">
                <a:solidFill>
                  <a:srgbClr val="7030A0"/>
                </a:solidFill>
              </a:rPr>
              <a:t>Prater</a:t>
            </a:r>
            <a:endParaRPr lang="en-GB" sz="2400" dirty="0">
              <a:solidFill>
                <a:srgbClr val="7030A0"/>
              </a:solidFill>
            </a:endParaRP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B11052-0902-FE44-AF8F-7F15493BE842}"/>
              </a:ext>
            </a:extLst>
          </p:cNvPr>
          <p:cNvSpPr txBox="1"/>
          <p:nvPr/>
        </p:nvSpPr>
        <p:spPr>
          <a:xfrm>
            <a:off x="723309" y="4702227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3204882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781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Reproducible Bioinformatics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84201" y="1600200"/>
            <a:ext cx="897418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Versioning</a:t>
            </a:r>
          </a:p>
          <a:p>
            <a:r>
              <a:rPr lang="en-GB" dirty="0"/>
              <a:t>	If you write code or scripts use a versioning system (a bit like track changes in Word)</a:t>
            </a:r>
          </a:p>
          <a:p>
            <a:r>
              <a:rPr lang="en-GB" dirty="0"/>
              <a:t>	Make it publicly available so people can comment and submit bug reports</a:t>
            </a:r>
          </a:p>
          <a:p>
            <a:r>
              <a:rPr lang="en-GB" dirty="0"/>
              <a:t>	e.g. http://</a:t>
            </a:r>
            <a:r>
              <a:rPr lang="en-GB" dirty="0" err="1"/>
              <a:t>www.github.com</a:t>
            </a:r>
            <a:endParaRPr lang="en-GB" dirty="0"/>
          </a:p>
          <a:p>
            <a:endParaRPr lang="en-GB" dirty="0"/>
          </a:p>
          <a:p>
            <a:r>
              <a:rPr lang="en-GB" b="1" dirty="0"/>
              <a:t>Pipelines</a:t>
            </a:r>
          </a:p>
          <a:p>
            <a:r>
              <a:rPr lang="en-GB" dirty="0"/>
              <a:t>	Track program version numbers, consistent processing and reporting</a:t>
            </a:r>
          </a:p>
          <a:p>
            <a:r>
              <a:rPr lang="en-GB" dirty="0"/>
              <a:t>	Avoid manual input of data or settings</a:t>
            </a:r>
          </a:p>
          <a:p>
            <a:r>
              <a:rPr lang="en-GB" dirty="0"/>
              <a:t>	e.g. http://custerflow.io or NextFlow</a:t>
            </a:r>
          </a:p>
          <a:p>
            <a:endParaRPr lang="en-GB" dirty="0"/>
          </a:p>
          <a:p>
            <a:r>
              <a:rPr lang="en-GB" b="1" dirty="0"/>
              <a:t>Data Repositories</a:t>
            </a:r>
          </a:p>
          <a:p>
            <a:r>
              <a:rPr lang="en-GB" dirty="0"/>
              <a:t>	Upload your published data to GEO, ENA, SRA </a:t>
            </a:r>
            <a:r>
              <a:rPr lang="en-GB" dirty="0" err="1"/>
              <a:t>etc</a:t>
            </a:r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10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674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47" y="1611175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2866528" y="1611175"/>
            <a:ext cx="6470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		</a:t>
            </a:r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43931" y="5262236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44" y="5440477"/>
            <a:ext cx="1629691" cy="56684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73646" y="2457561"/>
            <a:ext cx="6605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Malwina Prater		</a:t>
            </a:r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E7ADAC-FE83-3742-8BF1-EF610194298A}"/>
              </a:ext>
            </a:extLst>
          </p:cNvPr>
          <p:cNvSpPr txBox="1"/>
          <p:nvPr/>
        </p:nvSpPr>
        <p:spPr>
          <a:xfrm>
            <a:off x="2873646" y="3298760"/>
            <a:ext cx="6490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		</a:t>
            </a:r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D6313-A59E-BD41-A46C-B052C4EC9A1D}"/>
              </a:ext>
            </a:extLst>
          </p:cNvPr>
          <p:cNvSpPr txBox="1"/>
          <p:nvPr/>
        </p:nvSpPr>
        <p:spPr>
          <a:xfrm>
            <a:off x="559003" y="4364091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1226887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2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975931" cy="46166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1: What is RNA-Seq?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Introduction to RNA-Seq and sequencer options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Sequencer to Quality Control and Aligning reads</a:t>
            </a:r>
          </a:p>
          <a:p>
            <a:endParaRPr lang="en-GB" dirty="0"/>
          </a:p>
          <a:p>
            <a:r>
              <a:rPr lang="en-GB" sz="2400" dirty="0"/>
              <a:t>Practical 1: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From FASTQ to BAM</a:t>
            </a:r>
          </a:p>
          <a:p>
            <a:endParaRPr lang="en-GB" dirty="0"/>
          </a:p>
          <a:p>
            <a:endParaRPr lang="en-GB" dirty="0"/>
          </a:p>
          <a:p>
            <a:r>
              <a:rPr lang="en-GB" sz="2400" dirty="0"/>
              <a:t>Lecture 2: Gene Counts to hypothesis testing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Experimental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Gene quantification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Differential Gene Expression Analysis</a:t>
            </a:r>
          </a:p>
          <a:p>
            <a:endParaRPr lang="en-GB" dirty="0"/>
          </a:p>
          <a:p>
            <a:r>
              <a:rPr lang="en-GB" sz="2400" dirty="0"/>
              <a:t>Practical 2: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BAM to DEGs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701990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3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1130" y="1441884"/>
            <a:ext cx="5763116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Lecture 2: Gene Counts to hypothesis testing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Experimental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Gene quantification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Differential Gene Expression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58365-EBD4-194F-8BC6-EBFB4A184617}"/>
              </a:ext>
            </a:extLst>
          </p:cNvPr>
          <p:cNvSpPr txBox="1"/>
          <p:nvPr/>
        </p:nvSpPr>
        <p:spPr>
          <a:xfrm>
            <a:off x="886347" y="263898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Program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366718-4784-884A-8364-D096AE37311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383" t="22356" r="55483" b="15164"/>
          <a:stretch/>
        </p:blipFill>
        <p:spPr>
          <a:xfrm>
            <a:off x="777595" y="4067529"/>
            <a:ext cx="1354606" cy="11459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5E67E4B-5500-9F45-80A9-CB9676704983}"/>
              </a:ext>
            </a:extLst>
          </p:cNvPr>
          <p:cNvSpPr txBox="1"/>
          <p:nvPr/>
        </p:nvSpPr>
        <p:spPr>
          <a:xfrm>
            <a:off x="2620010" y="4010351"/>
            <a:ext cx="1265090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" dirty="0"/>
              <a:t>@K00254:75:HGHVHBBXX:1:1101:1550:1297 1:N:0:AACCAG</a:t>
            </a:r>
          </a:p>
          <a:p>
            <a:r>
              <a:rPr lang="en-GB" sz="300" dirty="0"/>
              <a:t>AATTTGCAGTAACTATTGCTGTTTTATTTAACAATGCCTTGTGACCAGTT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AAF-FJJJJFJJJJJJJJJJJJJJJJJJJJAJJJJJJJJJ&lt;JJJJJJJJF</a:t>
            </a:r>
          </a:p>
          <a:p>
            <a:r>
              <a:rPr lang="en-GB" sz="300" dirty="0"/>
              <a:t>@K00254:75:HGHVHBBXX:1:1101:2057:1297 1:N:0:AACCAG</a:t>
            </a:r>
          </a:p>
          <a:p>
            <a:r>
              <a:rPr lang="en-GB" sz="300" dirty="0"/>
              <a:t>CAGTTTTTCAGCCTCCTGTTGCTTCTTTTGCTGTTCAGACTAAAAGAAAG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AAF-AFJJJJJJJJJJFFAFFJJJJFJJJJJJJJJJJJJJJJJJJJJJJF</a:t>
            </a:r>
          </a:p>
          <a:p>
            <a:r>
              <a:rPr lang="en-GB" sz="300" dirty="0"/>
              <a:t>@K00254:75:HGHVHBBXX:1:1101:2625:1297 1:N:0:AACCAG</a:t>
            </a:r>
          </a:p>
          <a:p>
            <a:r>
              <a:rPr lang="en-GB" sz="300" dirty="0"/>
              <a:t>AGACTTTACTTTCTGAGTTTTGTTTATTTTTTCCAATTTTCATAAATTTA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AAFFFJJJJJJJJJJJJAFJJJJJJJJJJJAJJJJJJJJJJJJJJJJJJJ</a:t>
            </a:r>
          </a:p>
          <a:p>
            <a:r>
              <a:rPr lang="en-GB" sz="300" dirty="0"/>
              <a:t>@K00254:75:HGHVHBBXX:1:1101:2666:1297 1:N:0:AACCAG</a:t>
            </a:r>
          </a:p>
          <a:p>
            <a:r>
              <a:rPr lang="en-GB" sz="300" dirty="0"/>
              <a:t>AGGTTTGACACATTTTCCTGGGGCTGCTCTTCACTGGTAGCCCATTCTGA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AAAAFFJJJJJJJJJJJJJJJJJJJJJ7FAAJJJJJJJFJJJJJFFJ&lt;JJ</a:t>
            </a:r>
          </a:p>
          <a:p>
            <a:r>
              <a:rPr lang="en-GB" sz="300" dirty="0"/>
              <a:t>@K00254:75:HGHVHBBXX:1:1101:3011:1297 1:N:0:AACCAG</a:t>
            </a:r>
          </a:p>
          <a:p>
            <a:r>
              <a:rPr lang="en-GB" sz="300" dirty="0"/>
              <a:t>GTGATCAACAGCATTTATTTTCCCTTTTGAGGAACTGAAGAGTTGACAGC</a:t>
            </a:r>
          </a:p>
          <a:p>
            <a:r>
              <a:rPr lang="en-GB" sz="300" dirty="0"/>
              <a:t>+</a:t>
            </a:r>
          </a:p>
          <a:p>
            <a:r>
              <a:rPr lang="en-GB" sz="300" dirty="0"/>
              <a:t>AAFFFJJJJJJJJJJJJJJJJJJJJFJJJJJJJJJJJJJJJJJJJJJJJJ</a:t>
            </a:r>
          </a:p>
          <a:p>
            <a:r>
              <a:rPr lang="en-GB" sz="300" dirty="0"/>
              <a:t>@K00254:75:HGHVHBBXX:1:1101:3214:1297 1:N:0:AACCAG</a:t>
            </a:r>
          </a:p>
          <a:p>
            <a:r>
              <a:rPr lang="en-GB" sz="300" dirty="0"/>
              <a:t>GGAATACACTTTGTAACAGCAGTCTGCCAACCCTGAAGAAATTCAGGTCT</a:t>
            </a:r>
          </a:p>
          <a:p>
            <a:r>
              <a:rPr lang="en-GB" sz="300" dirty="0"/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5AFEDD-9EEF-6B46-B0D9-FACFD2396447}"/>
              </a:ext>
            </a:extLst>
          </p:cNvPr>
          <p:cNvSpPr txBox="1"/>
          <p:nvPr/>
        </p:nvSpPr>
        <p:spPr>
          <a:xfrm>
            <a:off x="794785" y="3579867"/>
            <a:ext cx="114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Sequencer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371B13-5C48-2147-B234-869CDA320434}"/>
              </a:ext>
            </a:extLst>
          </p:cNvPr>
          <p:cNvSpPr txBox="1"/>
          <p:nvPr/>
        </p:nvSpPr>
        <p:spPr>
          <a:xfrm>
            <a:off x="2620010" y="3579867"/>
            <a:ext cx="774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FASTQ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A43ABF59-A940-3D4B-9B35-9BA7F39EF63C}"/>
              </a:ext>
            </a:extLst>
          </p:cNvPr>
          <p:cNvSpPr>
            <a:spLocks noChangeAspect="1"/>
          </p:cNvSpPr>
          <p:nvPr/>
        </p:nvSpPr>
        <p:spPr>
          <a:xfrm>
            <a:off x="2274480" y="44074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5CD6C99-F8D7-B34C-8EB3-F19579A3F0FB}"/>
              </a:ext>
            </a:extLst>
          </p:cNvPr>
          <p:cNvSpPr>
            <a:spLocks noChangeAspect="1"/>
          </p:cNvSpPr>
          <p:nvPr/>
        </p:nvSpPr>
        <p:spPr>
          <a:xfrm>
            <a:off x="4004937" y="44074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0B9FC5-7D03-6345-90B2-69FB3CECF5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8420" y="4187253"/>
            <a:ext cx="1360608" cy="80035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25C34CA-6BF3-1340-9EC0-CF80A98E5AB6}"/>
              </a:ext>
            </a:extLst>
          </p:cNvPr>
          <p:cNvSpPr txBox="1"/>
          <p:nvPr/>
        </p:nvSpPr>
        <p:spPr>
          <a:xfrm>
            <a:off x="4839334" y="3579867"/>
            <a:ext cx="458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QC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AB2906-FC7F-3F4D-B666-CB22E9268485}"/>
              </a:ext>
            </a:extLst>
          </p:cNvPr>
          <p:cNvSpPr txBox="1"/>
          <p:nvPr/>
        </p:nvSpPr>
        <p:spPr>
          <a:xfrm>
            <a:off x="6219223" y="4987611"/>
            <a:ext cx="1313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Trim_galore</a:t>
            </a:r>
            <a:endParaRPr lang="en-US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A9592D-A131-F142-917C-8D290C5F46BC}"/>
              </a:ext>
            </a:extLst>
          </p:cNvPr>
          <p:cNvSpPr txBox="1"/>
          <p:nvPr/>
        </p:nvSpPr>
        <p:spPr>
          <a:xfrm>
            <a:off x="8061508" y="3579867"/>
            <a:ext cx="1147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Alignment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6FCD9B-7264-E34F-A81F-18B8C9FC43DB}"/>
              </a:ext>
            </a:extLst>
          </p:cNvPr>
          <p:cNvSpPr txBox="1"/>
          <p:nvPr/>
        </p:nvSpPr>
        <p:spPr>
          <a:xfrm>
            <a:off x="6339448" y="3579867"/>
            <a:ext cx="1072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Trimming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AB6F96-73B2-074A-8413-6A02200AC701}"/>
              </a:ext>
            </a:extLst>
          </p:cNvPr>
          <p:cNvSpPr txBox="1"/>
          <p:nvPr/>
        </p:nvSpPr>
        <p:spPr>
          <a:xfrm>
            <a:off x="9896522" y="3579867"/>
            <a:ext cx="1073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Summary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47540BD-50D2-4541-A3EB-83C248923C1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0" t="40361" r="2281" b="37111"/>
          <a:stretch/>
        </p:blipFill>
        <p:spPr>
          <a:xfrm>
            <a:off x="7954866" y="4401510"/>
            <a:ext cx="1360714" cy="37184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C7F7A62-B212-564D-AD1F-606A9032FF55}"/>
              </a:ext>
            </a:extLst>
          </p:cNvPr>
          <p:cNvSpPr txBox="1"/>
          <p:nvPr/>
        </p:nvSpPr>
        <p:spPr>
          <a:xfrm>
            <a:off x="4664094" y="4987611"/>
            <a:ext cx="809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fastQC</a:t>
            </a:r>
            <a:endParaRPr lang="en-US" i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691253-6CE4-8746-A321-1C4C5CC75EA9}"/>
              </a:ext>
            </a:extLst>
          </p:cNvPr>
          <p:cNvSpPr txBox="1"/>
          <p:nvPr/>
        </p:nvSpPr>
        <p:spPr>
          <a:xfrm>
            <a:off x="8215878" y="4987611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kallisto</a:t>
            </a:r>
            <a:endParaRPr lang="en-US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52A3CF-9AE3-2443-92C7-BA8537554352}"/>
              </a:ext>
            </a:extLst>
          </p:cNvPr>
          <p:cNvSpPr txBox="1"/>
          <p:nvPr/>
        </p:nvSpPr>
        <p:spPr>
          <a:xfrm>
            <a:off x="9962053" y="4987611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multiQC</a:t>
            </a:r>
            <a:endParaRPr lang="en-US" i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AFB21E1-5692-2F43-A6AB-A7D3A8720FC6}"/>
              </a:ext>
            </a:extLst>
          </p:cNvPr>
          <p:cNvGrpSpPr/>
          <p:nvPr/>
        </p:nvGrpSpPr>
        <p:grpSpPr>
          <a:xfrm>
            <a:off x="10042906" y="4186916"/>
            <a:ext cx="781180" cy="801032"/>
            <a:chOff x="8534400" y="1736173"/>
            <a:chExt cx="781180" cy="801032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273E661-4476-7942-94C0-68E465C3BB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8753" t="7483"/>
            <a:stretch/>
          </p:blipFill>
          <p:spPr>
            <a:xfrm>
              <a:off x="8534400" y="1736173"/>
              <a:ext cx="781180" cy="79232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3EC35C2-7E1B-F342-92F8-AA12C15B0C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t="55873"/>
            <a:stretch/>
          </p:blipFill>
          <p:spPr>
            <a:xfrm>
              <a:off x="8718525" y="2150525"/>
              <a:ext cx="597055" cy="386680"/>
            </a:xfrm>
            <a:prstGeom prst="rect">
              <a:avLst/>
            </a:prstGeom>
          </p:spPr>
        </p:pic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9CCBF4F4-D4E1-ED41-A386-867D7E22018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76708" y="4210944"/>
            <a:ext cx="998403" cy="752976"/>
          </a:xfrm>
          <a:prstGeom prst="rect">
            <a:avLst/>
          </a:prstGeom>
        </p:spPr>
      </p:pic>
      <p:sp>
        <p:nvSpPr>
          <p:cNvPr id="29" name="Right Arrow 28">
            <a:extLst>
              <a:ext uri="{FF2B5EF4-FFF2-40B4-BE49-F238E27FC236}">
                <a16:creationId xmlns:a16="http://schemas.microsoft.com/office/drawing/2014/main" id="{18C7438F-A465-EA42-A8CD-E6005F8B7756}"/>
              </a:ext>
            </a:extLst>
          </p:cNvPr>
          <p:cNvSpPr>
            <a:spLocks noChangeAspect="1"/>
          </p:cNvSpPr>
          <p:nvPr/>
        </p:nvSpPr>
        <p:spPr>
          <a:xfrm>
            <a:off x="5961243" y="44074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DD95D13E-3295-2F45-94A1-B2239F384423}"/>
              </a:ext>
            </a:extLst>
          </p:cNvPr>
          <p:cNvSpPr>
            <a:spLocks noChangeAspect="1"/>
          </p:cNvSpPr>
          <p:nvPr/>
        </p:nvSpPr>
        <p:spPr>
          <a:xfrm>
            <a:off x="7692717" y="44074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DC6B6B81-12DF-7449-B14A-F222F64EA87F}"/>
              </a:ext>
            </a:extLst>
          </p:cNvPr>
          <p:cNvSpPr>
            <a:spLocks noChangeAspect="1"/>
          </p:cNvSpPr>
          <p:nvPr/>
        </p:nvSpPr>
        <p:spPr>
          <a:xfrm>
            <a:off x="9499705" y="4407432"/>
            <a:ext cx="203250" cy="360000"/>
          </a:xfrm>
          <a:prstGeom prst="rightArrow">
            <a:avLst>
              <a:gd name="adj1" fmla="val 58483"/>
              <a:gd name="adj2" fmla="val 5858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09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4797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Differential Gene Expression Analysis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F4F0DF-5607-1E40-A4F5-CB2DC42C70F6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4</a:t>
            </a:fld>
            <a:endParaRPr lang="en-GB" sz="1200" dirty="0">
              <a:solidFill>
                <a:srgbClr val="7030A0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80DE45F-1961-1F4A-AE85-D54DA9540A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1153164"/>
              </p:ext>
            </p:extLst>
          </p:nvPr>
        </p:nvGraphicFramePr>
        <p:xfrm>
          <a:off x="886347" y="1722062"/>
          <a:ext cx="3066661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3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13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9064">
                <a:tc>
                  <a:txBody>
                    <a:bodyPr/>
                    <a:lstStyle/>
                    <a:p>
                      <a:r>
                        <a:rPr lang="en-GB" sz="1400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condition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SRR1811706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tr-TR" sz="1400" dirty="0" err="1">
                          <a:latin typeface="Monaco" charset="0"/>
                        </a:rPr>
                        <a:t>Yolk</a:t>
                      </a:r>
                      <a:r>
                        <a:rPr lang="tr-TR" sz="1400" dirty="0">
                          <a:latin typeface="Monaco" charset="0"/>
                        </a:rPr>
                        <a:t> Sac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SRR1811707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tr-TR" sz="1400" dirty="0" err="1">
                          <a:latin typeface="Monaco" charset="0"/>
                        </a:rPr>
                        <a:t>Yolk</a:t>
                      </a:r>
                      <a:r>
                        <a:rPr lang="tr-TR" sz="1400" dirty="0">
                          <a:latin typeface="Monaco" charset="0"/>
                        </a:rPr>
                        <a:t> Sac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SRR1811708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tr-TR" sz="1400" dirty="0" err="1">
                          <a:latin typeface="Monaco" charset="0"/>
                        </a:rPr>
                        <a:t>Yolk</a:t>
                      </a:r>
                      <a:r>
                        <a:rPr lang="tr-TR" sz="1400" dirty="0">
                          <a:latin typeface="Monaco" charset="0"/>
                        </a:rPr>
                        <a:t> Sac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SRR1811709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tr-TR" sz="1400" dirty="0" err="1">
                          <a:latin typeface="Monaco" charset="0"/>
                        </a:rPr>
                        <a:t>Yolk</a:t>
                      </a:r>
                      <a:r>
                        <a:rPr lang="tr-TR" sz="1400" dirty="0">
                          <a:latin typeface="Monaco" charset="0"/>
                        </a:rPr>
                        <a:t> Sac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ro-RO" sz="1400" dirty="0">
                          <a:latin typeface="Monaco" charset="0"/>
                        </a:rPr>
                        <a:t>SRR1823638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ro-RO" sz="1400" dirty="0">
                          <a:latin typeface="Monaco" charset="0"/>
                        </a:rPr>
                        <a:t>SRR1823639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de-DE" sz="1400" dirty="0">
                          <a:latin typeface="Monaco" charset="0"/>
                        </a:rPr>
                        <a:t>SRR1823640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de-DE" sz="1400" dirty="0">
                          <a:latin typeface="Monaco" charset="0"/>
                        </a:rPr>
                        <a:t>SRR1823641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de-DE" sz="1400" dirty="0">
                          <a:latin typeface="Monaco" charset="0"/>
                        </a:rPr>
                        <a:t>SRR1823642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de-DE" sz="1400" dirty="0">
                          <a:latin typeface="Monaco" charset="0"/>
                        </a:rPr>
                        <a:t>SRR1823643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ro-RO" sz="1400" dirty="0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9064">
                <a:tc>
                  <a:txBody>
                    <a:bodyPr/>
                    <a:lstStyle/>
                    <a:p>
                      <a:r>
                        <a:rPr lang="de-DE" sz="1400" dirty="0">
                          <a:latin typeface="Monaco" charset="0"/>
                        </a:rPr>
                        <a:t>SRR1823644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>
                          <a:latin typeface="Monaco" charset="0"/>
                        </a:rPr>
                        <a:t>WT </a:t>
                      </a:r>
                      <a:r>
                        <a:rPr lang="tr-TR" sz="1400" dirty="0" err="1">
                          <a:latin typeface="Monaco" charset="0"/>
                        </a:rPr>
                        <a:t>Placenta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AD8167E0-CC47-7B4E-B5A3-592689929C4D}"/>
              </a:ext>
            </a:extLst>
          </p:cNvPr>
          <p:cNvGrpSpPr/>
          <p:nvPr/>
        </p:nvGrpSpPr>
        <p:grpSpPr>
          <a:xfrm>
            <a:off x="4187976" y="2055161"/>
            <a:ext cx="251349" cy="3307560"/>
            <a:chOff x="7126795" y="1717133"/>
            <a:chExt cx="308996" cy="4066149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2911AE1-DF03-6144-8D50-311A99A7A903}"/>
                </a:ext>
              </a:extLst>
            </p:cNvPr>
            <p:cNvSpPr/>
            <p:nvPr/>
          </p:nvSpPr>
          <p:spPr>
            <a:xfrm rot="5400000">
              <a:off x="7126795" y="1717133"/>
              <a:ext cx="308996" cy="3089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50208DE-0C8F-AE4C-8C13-026A825FC96B}"/>
                </a:ext>
              </a:extLst>
            </p:cNvPr>
            <p:cNvSpPr/>
            <p:nvPr/>
          </p:nvSpPr>
          <p:spPr>
            <a:xfrm rot="5400000">
              <a:off x="7126795" y="2092848"/>
              <a:ext cx="308996" cy="3089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B005BC8-A1F7-B14B-89D4-27897B92A3B4}"/>
                </a:ext>
              </a:extLst>
            </p:cNvPr>
            <p:cNvSpPr/>
            <p:nvPr/>
          </p:nvSpPr>
          <p:spPr>
            <a:xfrm rot="5400000">
              <a:off x="7126795" y="2468563"/>
              <a:ext cx="308996" cy="3089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3009356-F327-9E4C-874A-A7DB52848DE7}"/>
                </a:ext>
              </a:extLst>
            </p:cNvPr>
            <p:cNvSpPr/>
            <p:nvPr/>
          </p:nvSpPr>
          <p:spPr>
            <a:xfrm rot="5400000">
              <a:off x="7126795" y="2844278"/>
              <a:ext cx="308996" cy="3089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AE1590-FABF-4A4E-B7F4-01BBABF8E664}"/>
                </a:ext>
              </a:extLst>
            </p:cNvPr>
            <p:cNvSpPr/>
            <p:nvPr/>
          </p:nvSpPr>
          <p:spPr>
            <a:xfrm rot="5400000">
              <a:off x="7126795" y="3219993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4173F8C-BE0F-7544-B579-81875ED16901}"/>
                </a:ext>
              </a:extLst>
            </p:cNvPr>
            <p:cNvSpPr/>
            <p:nvPr/>
          </p:nvSpPr>
          <p:spPr>
            <a:xfrm rot="5400000">
              <a:off x="7126795" y="3595708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A7236F5-7AE7-6145-A294-EE0EE0495E61}"/>
                </a:ext>
              </a:extLst>
            </p:cNvPr>
            <p:cNvSpPr/>
            <p:nvPr/>
          </p:nvSpPr>
          <p:spPr>
            <a:xfrm rot="5400000">
              <a:off x="7126795" y="3971423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5B3F1EA-32FD-1B49-A93E-400F7CDAAE8C}"/>
                </a:ext>
              </a:extLst>
            </p:cNvPr>
            <p:cNvSpPr/>
            <p:nvPr/>
          </p:nvSpPr>
          <p:spPr>
            <a:xfrm rot="5400000">
              <a:off x="7126795" y="4347138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1424128A-6C24-C14B-8A96-589AA34D1E20}"/>
                </a:ext>
              </a:extLst>
            </p:cNvPr>
            <p:cNvSpPr/>
            <p:nvPr/>
          </p:nvSpPr>
          <p:spPr>
            <a:xfrm rot="5400000">
              <a:off x="7126795" y="4722853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1549AC3-5C11-1E4A-BA99-D21424877BC7}"/>
                </a:ext>
              </a:extLst>
            </p:cNvPr>
            <p:cNvSpPr/>
            <p:nvPr/>
          </p:nvSpPr>
          <p:spPr>
            <a:xfrm rot="5400000">
              <a:off x="7126795" y="5098568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9DE1393-F565-694F-97CA-4D14239B4B4C}"/>
                </a:ext>
              </a:extLst>
            </p:cNvPr>
            <p:cNvSpPr/>
            <p:nvPr/>
          </p:nvSpPr>
          <p:spPr>
            <a:xfrm rot="5400000">
              <a:off x="7126795" y="5474286"/>
              <a:ext cx="308996" cy="30899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A770A042-0FD5-9B4F-AC6D-0900ED2DE09D}"/>
              </a:ext>
            </a:extLst>
          </p:cNvPr>
          <p:cNvSpPr/>
          <p:nvPr/>
        </p:nvSpPr>
        <p:spPr>
          <a:xfrm>
            <a:off x="4567222" y="2481737"/>
            <a:ext cx="1563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dirty="0">
                <a:latin typeface="Monaco" charset="0"/>
              </a:rPr>
              <a:t>4x </a:t>
            </a:r>
            <a:r>
              <a:rPr lang="tr-TR" dirty="0" err="1">
                <a:latin typeface="Monaco" charset="0"/>
              </a:rPr>
              <a:t>YolkSac</a:t>
            </a:r>
            <a:endParaRPr lang="en-GB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769E63-6BCA-5449-9002-E9A62D24876F}"/>
              </a:ext>
            </a:extLst>
          </p:cNvPr>
          <p:cNvSpPr/>
          <p:nvPr/>
        </p:nvSpPr>
        <p:spPr>
          <a:xfrm>
            <a:off x="4567222" y="4024003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o-RO" dirty="0">
                <a:latin typeface="Monaco" charset="0"/>
              </a:rPr>
              <a:t>7x Placenta</a:t>
            </a:r>
            <a:endParaRPr lang="en-GB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194CB5-BF64-1042-8187-384B873DA569}"/>
              </a:ext>
            </a:extLst>
          </p:cNvPr>
          <p:cNvSpPr txBox="1"/>
          <p:nvPr/>
        </p:nvSpPr>
        <p:spPr>
          <a:xfrm>
            <a:off x="7068630" y="3303223"/>
            <a:ext cx="3462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Identify genes differentially expressed between the two groups</a:t>
            </a:r>
          </a:p>
        </p:txBody>
      </p:sp>
    </p:spTree>
    <p:extLst>
      <p:ext uri="{BB962C8B-B14F-4D97-AF65-F5344CB8AC3E}">
        <p14:creationId xmlns:p14="http://schemas.microsoft.com/office/powerpoint/2010/main" val="1115206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3007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How Many Replicates?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99866-F7DF-3E4F-80D1-D3CCED9D411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5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DEB3BD-396E-FC41-90EE-75FEC89B8E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947" y="1387711"/>
            <a:ext cx="5030970" cy="20701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942D6E-459D-4144-BB81-83BE9B3B3C97}"/>
              </a:ext>
            </a:extLst>
          </p:cNvPr>
          <p:cNvSpPr/>
          <p:nvPr/>
        </p:nvSpPr>
        <p:spPr>
          <a:xfrm>
            <a:off x="479947" y="3498631"/>
            <a:ext cx="3998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7"/>
              </a:rPr>
              <a:t>https://doi.org/10.1261/rna.053959.115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FEDABA-6CA8-B746-ADA6-9E5B8D300400}"/>
              </a:ext>
            </a:extLst>
          </p:cNvPr>
          <p:cNvSpPr txBox="1"/>
          <p:nvPr/>
        </p:nvSpPr>
        <p:spPr>
          <a:xfrm>
            <a:off x="6293688" y="1790471"/>
            <a:ext cx="534785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Started with 48 replicates, removed replicated and investigated the power of statistical analysis</a:t>
            </a:r>
          </a:p>
          <a:p>
            <a:endParaRPr lang="en-US" dirty="0"/>
          </a:p>
          <a:p>
            <a:r>
              <a:rPr lang="en-US" b="1" dirty="0"/>
              <a:t>Conclusion/Recommendations</a:t>
            </a:r>
            <a:r>
              <a:rPr lang="en-US" dirty="0"/>
              <a:t>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Ideally at least six biological replicates should be used. Commonly three are 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Rising to at least 12 when it is important to identify SDE genes for all fold changes.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fewer than 12 replicates are used:</a:t>
            </a:r>
          </a:p>
          <a:p>
            <a:pPr lvl="1"/>
            <a:r>
              <a:rPr lang="en-US" dirty="0" err="1"/>
              <a:t>edgeR</a:t>
            </a:r>
            <a:r>
              <a:rPr lang="en-US" dirty="0"/>
              <a:t> and DESeq2 the leading tools for DGE</a:t>
            </a:r>
          </a:p>
        </p:txBody>
      </p:sp>
    </p:spTree>
    <p:extLst>
      <p:ext uri="{BB962C8B-B14F-4D97-AF65-F5344CB8AC3E}">
        <p14:creationId xmlns:p14="http://schemas.microsoft.com/office/powerpoint/2010/main" val="3442134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D56EFD6-2035-704C-B967-383B25395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37" y="2226963"/>
            <a:ext cx="5426674" cy="3338890"/>
          </a:xfrm>
          <a:prstGeom prst="rect">
            <a:avLst/>
          </a:prstGeom>
        </p:spPr>
      </p:pic>
      <p:pic>
        <p:nvPicPr>
          <p:cNvPr id="3" name="Picture 2" descr="Description: CTRnewlogo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4797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Differential Gene Expression Analysis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F4F0DF-5607-1E40-A4F5-CB2DC42C70F6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6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6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36B805-8EF3-C040-AC0E-0F45458516B1}"/>
              </a:ext>
            </a:extLst>
          </p:cNvPr>
          <p:cNvSpPr txBox="1"/>
          <p:nvPr/>
        </p:nvSpPr>
        <p:spPr>
          <a:xfrm>
            <a:off x="6607047" y="2057886"/>
            <a:ext cx="4583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Do the samples cluster as expected?</a:t>
            </a:r>
          </a:p>
          <a:p>
            <a:r>
              <a:rPr lang="en-GB" dirty="0"/>
              <a:t>Does the comparison make sense?</a:t>
            </a:r>
          </a:p>
          <a:p>
            <a:r>
              <a:rPr lang="en-GB" dirty="0"/>
              <a:t>Is there a separation between groups?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BCA86E-8FD3-6049-B615-3E52E408E373}"/>
              </a:ext>
            </a:extLst>
          </p:cNvPr>
          <p:cNvSpPr txBox="1"/>
          <p:nvPr/>
        </p:nvSpPr>
        <p:spPr>
          <a:xfrm>
            <a:off x="665583" y="1464199"/>
            <a:ext cx="301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Principal Component Analysis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41FD92-26EA-6941-95BB-4BBE02CC2734}"/>
              </a:ext>
            </a:extLst>
          </p:cNvPr>
          <p:cNvSpPr/>
          <p:nvPr/>
        </p:nvSpPr>
        <p:spPr>
          <a:xfrm rot="1067657">
            <a:off x="869508" y="2143317"/>
            <a:ext cx="1530220" cy="2239347"/>
          </a:xfrm>
          <a:prstGeom prst="ellipse">
            <a:avLst/>
          </a:prstGeom>
          <a:solidFill>
            <a:srgbClr val="4472C4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DA893D0-C136-1343-ABA1-6C06308C8648}"/>
              </a:ext>
            </a:extLst>
          </p:cNvPr>
          <p:cNvSpPr/>
          <p:nvPr/>
        </p:nvSpPr>
        <p:spPr>
          <a:xfrm rot="854358">
            <a:off x="3664424" y="2214249"/>
            <a:ext cx="1530220" cy="2977544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813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3567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Visualising Differentially Expressed Genes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F4F0DF-5607-1E40-A4F5-CB2DC42C70F6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7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D49D078-6577-4B4E-B4C2-4589B68254C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329" t="11129"/>
          <a:stretch/>
        </p:blipFill>
        <p:spPr>
          <a:xfrm>
            <a:off x="4310820" y="2475194"/>
            <a:ext cx="4344874" cy="260881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C024955-AEEF-2145-A1AF-870D200F715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775" r="62746"/>
          <a:stretch/>
        </p:blipFill>
        <p:spPr>
          <a:xfrm>
            <a:off x="797856" y="2427654"/>
            <a:ext cx="2740147" cy="270389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37C43D6-1B4A-5648-B919-CB04995CEF88}"/>
              </a:ext>
            </a:extLst>
          </p:cNvPr>
          <p:cNvSpPr txBox="1"/>
          <p:nvPr/>
        </p:nvSpPr>
        <p:spPr>
          <a:xfrm>
            <a:off x="1048578" y="1467134"/>
            <a:ext cx="138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Volcano Plot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62F9A1-F721-2C48-8836-9C82D79F8515}"/>
              </a:ext>
            </a:extLst>
          </p:cNvPr>
          <p:cNvSpPr txBox="1"/>
          <p:nvPr/>
        </p:nvSpPr>
        <p:spPr>
          <a:xfrm>
            <a:off x="4563610" y="1467134"/>
            <a:ext cx="257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Mean/Average (MA) Plot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C585371-4E28-914C-B1AE-1B9B129635E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656" r="15165" b="3779"/>
          <a:stretch/>
        </p:blipFill>
        <p:spPr>
          <a:xfrm>
            <a:off x="9568417" y="1953862"/>
            <a:ext cx="1673259" cy="365148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B6F2250-3FB3-A04C-8505-1DCB1C867840}"/>
              </a:ext>
            </a:extLst>
          </p:cNvPr>
          <p:cNvSpPr txBox="1"/>
          <p:nvPr/>
        </p:nvSpPr>
        <p:spPr>
          <a:xfrm>
            <a:off x="9774895" y="1460051"/>
            <a:ext cx="1152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Heatmaps</a:t>
            </a:r>
          </a:p>
        </p:txBody>
      </p:sp>
    </p:spTree>
    <p:extLst>
      <p:ext uri="{BB962C8B-B14F-4D97-AF65-F5344CB8AC3E}">
        <p14:creationId xmlns:p14="http://schemas.microsoft.com/office/powerpoint/2010/main" val="2123238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53567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Visualising Differentially Expressed Genes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F4F0DF-5607-1E40-A4F5-CB2DC42C70F6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8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D0042E-389C-4243-BE05-281BB8065A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756" t="8592" b="11695"/>
          <a:stretch/>
        </p:blipFill>
        <p:spPr>
          <a:xfrm>
            <a:off x="1319981" y="2009898"/>
            <a:ext cx="2551470" cy="33073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37E4B14-9939-6941-8BF4-48244034E8A6}"/>
              </a:ext>
            </a:extLst>
          </p:cNvPr>
          <p:cNvSpPr txBox="1"/>
          <p:nvPr/>
        </p:nvSpPr>
        <p:spPr>
          <a:xfrm>
            <a:off x="4962832" y="2344993"/>
            <a:ext cx="6570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Good to check the normalized counts of a gene identified to be differentially expressed</a:t>
            </a:r>
          </a:p>
        </p:txBody>
      </p:sp>
    </p:spTree>
    <p:extLst>
      <p:ext uri="{BB962C8B-B14F-4D97-AF65-F5344CB8AC3E}">
        <p14:creationId xmlns:p14="http://schemas.microsoft.com/office/powerpoint/2010/main" val="3182774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886347" y="263898"/>
            <a:ext cx="2360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Gene Enrichment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F4F0DF-5607-1E40-A4F5-CB2DC42C70F6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9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7E4B14-9939-6941-8BF4-48244034E8A6}"/>
              </a:ext>
            </a:extLst>
          </p:cNvPr>
          <p:cNvSpPr txBox="1"/>
          <p:nvPr/>
        </p:nvSpPr>
        <p:spPr>
          <a:xfrm>
            <a:off x="405580" y="1430593"/>
            <a:ext cx="65704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 the identified differentially expressed genes have anything in common?</a:t>
            </a:r>
          </a:p>
          <a:p>
            <a:endParaRPr lang="en-US" dirty="0"/>
          </a:p>
          <a:p>
            <a:r>
              <a:rPr lang="en-US" dirty="0"/>
              <a:t>Pathway enrichment</a:t>
            </a:r>
          </a:p>
          <a:p>
            <a:r>
              <a:rPr lang="en-US" dirty="0"/>
              <a:t>Protein Interactions</a:t>
            </a:r>
          </a:p>
          <a:p>
            <a:r>
              <a:rPr lang="en-US" dirty="0"/>
              <a:t>Compartment / Location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DFC564-1FD1-754F-A285-F55BD371FE00}"/>
              </a:ext>
            </a:extLst>
          </p:cNvPr>
          <p:cNvGrpSpPr/>
          <p:nvPr/>
        </p:nvGrpSpPr>
        <p:grpSpPr>
          <a:xfrm>
            <a:off x="3982884" y="2500120"/>
            <a:ext cx="5372511" cy="3166948"/>
            <a:chOff x="4565445" y="2485372"/>
            <a:chExt cx="5372511" cy="316694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5FE1C3F-6995-0F4B-8D08-2C16B6EB6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65445" y="2499852"/>
              <a:ext cx="5014452" cy="3152468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430B0D-6106-AA4B-9391-37EDAADBDF1F}"/>
                </a:ext>
              </a:extLst>
            </p:cNvPr>
            <p:cNvSpPr/>
            <p:nvPr/>
          </p:nvSpPr>
          <p:spPr>
            <a:xfrm>
              <a:off x="4565445" y="2520741"/>
              <a:ext cx="316271" cy="3109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5EF33B2-A2F5-FE47-9EF8-68F193CDE6B2}"/>
                </a:ext>
              </a:extLst>
            </p:cNvPr>
            <p:cNvSpPr/>
            <p:nvPr/>
          </p:nvSpPr>
          <p:spPr>
            <a:xfrm>
              <a:off x="7072671" y="2542863"/>
              <a:ext cx="316271" cy="3109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B68901F-28CA-F540-800D-A57E48B0214A}"/>
                </a:ext>
              </a:extLst>
            </p:cNvPr>
            <p:cNvSpPr/>
            <p:nvPr/>
          </p:nvSpPr>
          <p:spPr>
            <a:xfrm>
              <a:off x="9186606" y="2485372"/>
              <a:ext cx="393291" cy="3109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7E081AF-6510-B94A-BD23-0CB1FC35D024}"/>
                </a:ext>
              </a:extLst>
            </p:cNvPr>
            <p:cNvSpPr/>
            <p:nvPr/>
          </p:nvSpPr>
          <p:spPr>
            <a:xfrm>
              <a:off x="8655666" y="4093654"/>
              <a:ext cx="982406" cy="4635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9E02BC4-40EF-5B4E-AF82-569CAFC0A4BF}"/>
                </a:ext>
              </a:extLst>
            </p:cNvPr>
            <p:cNvSpPr/>
            <p:nvPr/>
          </p:nvSpPr>
          <p:spPr>
            <a:xfrm>
              <a:off x="8955550" y="4518223"/>
              <a:ext cx="982406" cy="4635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A8B54C12-F782-2342-A7EC-1D252D887628}"/>
              </a:ext>
            </a:extLst>
          </p:cNvPr>
          <p:cNvSpPr/>
          <p:nvPr/>
        </p:nvSpPr>
        <p:spPr>
          <a:xfrm>
            <a:off x="7964130" y="6080066"/>
            <a:ext cx="438559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>
                <a:solidFill>
                  <a:srgbClr val="000000"/>
                </a:solidFill>
                <a:latin typeface="sans"/>
              </a:rPr>
              <a:t>Filipovic</a:t>
            </a:r>
            <a:r>
              <a:rPr lang="en-GB" sz="1100" dirty="0">
                <a:solidFill>
                  <a:srgbClr val="000000"/>
                </a:solidFill>
                <a:latin typeface="sans"/>
              </a:rPr>
              <a:t>, I, et al (2018) Molecular definition of group 1 innate lymphoid cells in the mouse uterus. </a:t>
            </a:r>
            <a:r>
              <a:rPr lang="en-GB" sz="1100" i="1" dirty="0">
                <a:solidFill>
                  <a:srgbClr val="000000"/>
                </a:solidFill>
                <a:latin typeface="sans"/>
              </a:rPr>
              <a:t>Nature Communications</a:t>
            </a:r>
            <a:r>
              <a:rPr lang="en-GB" sz="1100" dirty="0">
                <a:solidFill>
                  <a:srgbClr val="000000"/>
                </a:solidFill>
                <a:latin typeface="sans"/>
              </a:rPr>
              <a:t>, </a:t>
            </a:r>
            <a:r>
              <a:rPr lang="en-GB" sz="1100" b="1" dirty="0">
                <a:solidFill>
                  <a:srgbClr val="000000"/>
                </a:solidFill>
                <a:latin typeface="sans"/>
              </a:rPr>
              <a:t>9:1</a:t>
            </a:r>
            <a:r>
              <a:rPr lang="en-GB" sz="1100" dirty="0">
                <a:solidFill>
                  <a:srgbClr val="000000"/>
                </a:solidFill>
                <a:latin typeface="sans"/>
              </a:rPr>
              <a:t>, 4492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44802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1370</TotalTime>
  <Words>807</Words>
  <Application>Microsoft Macintosh PowerPoint</Application>
  <PresentationFormat>Widescreen</PresentationFormat>
  <Paragraphs>163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</vt:lpstr>
      <vt:lpstr>Monaco</vt:lpstr>
      <vt:lpstr>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rsh46</dc:creator>
  <cp:lastModifiedBy>rsh46</cp:lastModifiedBy>
  <cp:revision>10</cp:revision>
  <cp:lastPrinted>2019-07-03T09:18:04Z</cp:lastPrinted>
  <dcterms:created xsi:type="dcterms:W3CDTF">2019-07-01T12:12:45Z</dcterms:created>
  <dcterms:modified xsi:type="dcterms:W3CDTF">2019-07-03T09:19:53Z</dcterms:modified>
</cp:coreProperties>
</file>

<file path=docProps/thumbnail.jpeg>
</file>